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4A9D-4651-4CED-BE8A-EF6CE02E4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A9D08-9363-4367-9769-78EC5FC16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7FF6-9982-4C91-8E5E-CB1D50B5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45650-89E5-4D36-8419-99008162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33C9-902E-4C5D-BD84-04DB34D8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6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C56D-0A3C-49DB-AA78-CDB467D8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E723C-7D85-45FD-B89B-11C9B8EF1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A53E-06ED-4E20-86FF-D0C7A214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07D-DD56-44C1-996C-4C146684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6323A-792E-47BF-913F-52DFBE01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36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ED6C0-8851-470E-AF1E-91F5AD79A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10EA4-5722-40CB-95F5-A60943090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67EA-2063-4AE8-B79B-5AD80EA0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DE320-E2E6-43B9-9A09-0F691AF8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E59C-07AC-467D-87E8-F4938FD1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63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11EA-5326-42C5-8A76-A5CB16BD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438A-B4CB-40C3-BE60-3B112EE0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BD594-21EA-485B-9F64-26AE0E46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8DFB-E1A1-4925-9C93-9ED1FE08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D446-AE62-4636-B32C-D0A6520B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94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A1D0-0EED-4024-BA70-631B824D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D8056-B2F1-4900-ACA5-DB7FEF2DF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69212-2A24-44AC-8B01-912DD5D5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F4B4-E3B7-4D73-8015-D950432E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83F95-E8D7-42FE-B521-B4B07106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3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C32C-0A25-48B9-A3E0-3A380713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6FF9-23B3-4C6E-8DBA-92F0A4BA3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0F3E5-2CD4-44F9-B530-5E2D48771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C5168-3B84-41AE-BD0D-51BBB1EF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142D-54D6-4598-A895-A76EBF50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7E719-B44F-4598-B79D-E36E3D52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2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3D7E-109C-44D8-981B-D976398E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78C0-0789-4B40-B4D8-587962E27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918D6-6371-4BB5-9B5B-439C48DC2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4640B-E9A4-48A3-A867-F648B8B34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7736B-556A-4717-9AF4-53677E0E8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75D73-71B1-4046-80A2-3F6220AB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DD87C-5D51-436A-B7BA-826189D4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4E431-9596-43C3-9A2A-C8BA8174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4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0863-BF58-47F0-85BB-8F015C41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F5061-6537-4220-AD4C-ECBC0703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8BA61-37A0-4E83-8F0C-064FB213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0D71B-1B0A-4144-9B71-FCD41D71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8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58173-B120-403C-9337-B98AA68D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D6876-FDC3-4539-9706-7FE45E9F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57F0D-21D4-4EA5-AEEC-DA71CBAC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8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EF24-3526-4933-AF13-D7F1A252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9FA2-D4F9-4243-9215-81E5AE58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27EF3-F890-4FC0-8389-63CF4D1AC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454CB-67AE-4EF6-9961-CF63690F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9137B-CB59-4157-9EFA-86B82466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70984-B0AA-4F53-ADE7-BF461A9F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21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AC1A-38DE-442D-8B55-1A5134C4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59A07-8A6A-40BC-9EDA-35A18D1C4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0D85A-91DD-4597-AD55-7D8D0F200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A456-955B-4708-A9F3-72F24825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CA285-2DF1-4A7D-BC71-8EC5CF20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60BDB-E56A-4511-9C0C-72A8C757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16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81E5B-1829-4724-9986-8CA20FDE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23D20-5BC2-46AD-8CDE-8806191C0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56C71-8A92-4015-A5C8-B4EB61F5A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352F-4DD4-41DC-848E-BB40CB47230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241B-7DD3-4358-B0D1-C992F954D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B50F-DC9A-4B78-B176-CA4B3D4B2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24657-B810-440B-BB08-9C0DB8C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0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F056-B30F-4F29-9A29-763AD4FA9F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F9399-EB0B-4C4E-B569-67BC6751E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3EF91-39C0-4076-AAC6-8D83DA5B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36DDD-95CD-43C1-9CAE-823B38885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99"/>
          <a:stretch/>
        </p:blipFill>
        <p:spPr>
          <a:xfrm>
            <a:off x="0" y="398818"/>
            <a:ext cx="7230794" cy="19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2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00">
        <p14:flash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6F96-951A-45FA-9394-74992BE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9D5C-DD8D-4563-8450-6E8E5262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119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B3DD7-B4A8-42D5-A67D-BF8C381EE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301" y="-282320"/>
            <a:ext cx="5795887" cy="7117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0DAD4-C2A8-4170-B372-EFD470E7C3EF}"/>
              </a:ext>
            </a:extLst>
          </p:cNvPr>
          <p:cNvSpPr txBox="1"/>
          <p:nvPr/>
        </p:nvSpPr>
        <p:spPr>
          <a:xfrm>
            <a:off x="4754880" y="365125"/>
            <a:ext cx="69072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مو</a:t>
            </a:r>
            <a:r>
              <a:rPr lang="en-US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رشته‌های طویلی</a:t>
            </a:r>
            <a:r>
              <a:rPr lang="en-US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هستند، متشکل از سلولهای شاخی شده که از</a:t>
            </a:r>
            <a:r>
              <a:rPr lang="en-US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سطح</a:t>
            </a:r>
            <a:r>
              <a:rPr lang="en-US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پوست</a:t>
            </a:r>
            <a:r>
              <a:rPr lang="en-US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بدن بیرون آمده‌اند و اندازه آنها از نظر طول و قطر بسیار متغیر است. </a:t>
            </a:r>
            <a:r>
              <a:rPr lang="fa-IR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هر</a:t>
            </a:r>
            <a:r>
              <a:rPr lang="ar-SA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 مو دارای یک قسمت بیرون از پوست به نام ساقه مو و یک قسمت درون پوستی به نام ریشه مو می‌باشد که هر دو قسمت ساختمان یکسانی دارند، مو از ساختمانی لوله‌ای شکل و مشتق از اپیدرم به نام فولیکول بوجود می‌آید</a:t>
            </a:r>
            <a:r>
              <a:rPr lang="en-US" sz="360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.</a:t>
            </a:r>
            <a:endParaRPr lang="en-US" sz="3600" dirty="0">
              <a:solidFill>
                <a:srgbClr val="FF0000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algn="r" rtl="1"/>
            <a:endParaRPr lang="en-US" sz="3600" dirty="0">
              <a:solidFill>
                <a:srgbClr val="FF0000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1981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Tm="30000">
        <p15:prstTrans prst="curtains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6F96-951A-45FA-9394-74992BE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9D5C-DD8D-4563-8450-6E8E5262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1192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28A77-FE0E-437B-9605-D005DD737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87" y="121114"/>
            <a:ext cx="5010282" cy="6717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EA9E6-99AD-48F0-AA65-632119094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b="42116"/>
          <a:stretch/>
        </p:blipFill>
        <p:spPr>
          <a:xfrm>
            <a:off x="4459458" y="121115"/>
            <a:ext cx="7489630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91347-EBB3-483B-9272-FEB4EAFD0F1C}"/>
              </a:ext>
            </a:extLst>
          </p:cNvPr>
          <p:cNvSpPr txBox="1"/>
          <p:nvPr/>
        </p:nvSpPr>
        <p:spPr>
          <a:xfrm>
            <a:off x="4670474" y="1217425"/>
            <a:ext cx="7147845" cy="51501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Low" rtl="1" fontAlgn="base"/>
            <a:r>
              <a:rPr lang="fa-IR" sz="2400" dirty="0">
                <a:solidFill>
                  <a:srgbClr val="FF0000"/>
                </a:solidFill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ساقه مو 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از </a:t>
            </a:r>
            <a:r>
              <a:rPr lang="fa-IR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۳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 قسمت</a:t>
            </a:r>
            <a:r>
              <a:rPr lang="en-US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مغز(مدولا)</a:t>
            </a:r>
            <a:r>
              <a:rPr lang="en-US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،</a:t>
            </a:r>
            <a:r>
              <a:rPr lang="en-US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قشر(کورتکس)</a:t>
            </a:r>
            <a:r>
              <a:rPr lang="en-US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و</a:t>
            </a:r>
            <a:r>
              <a:rPr lang="en-US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کوتیکول</a:t>
            </a:r>
            <a:r>
              <a:rPr lang="en-US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تشکیل شده است</a:t>
            </a:r>
            <a:endParaRPr lang="en-US" sz="24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  <a:p>
            <a:pPr algn="justLow" rtl="1" fontAlgn="base"/>
            <a:r>
              <a:rPr lang="fa-IR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1</a:t>
            </a:r>
            <a:r>
              <a:rPr lang="en-US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 </a:t>
            </a:r>
            <a:r>
              <a:rPr lang="fa-IR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-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مغز(مدولا)</a:t>
            </a:r>
            <a:endParaRPr lang="en-US" sz="24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  <a:p>
            <a:pPr algn="justLow" rtl="1" fontAlgn="base">
              <a:spcBef>
                <a:spcPts val="1000"/>
              </a:spcBef>
            </a:pP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در مرکز مو قرار </a:t>
            </a:r>
            <a:r>
              <a:rPr lang="ar-SA" sz="2400" b="1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دارد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 و موهای ظریف فاقد مغز می‌باشند.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.</a:t>
            </a:r>
            <a:endParaRPr lang="en-US" sz="2400" b="1" i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  <a:p>
            <a:pPr algn="justLow" rtl="1" fontAlgn="base"/>
            <a:r>
              <a:rPr lang="fa-IR" sz="2400" dirty="0">
                <a:solidFill>
                  <a:srgbClr val="FF0000"/>
                </a:solidFill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2-</a:t>
            </a:r>
            <a:r>
              <a:rPr lang="en-US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 </a:t>
            </a:r>
            <a:r>
              <a:rPr lang="ar-SA" sz="24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قشر(کورتکس)</a:t>
            </a:r>
            <a:endParaRPr lang="en-US" sz="24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  <a:p>
            <a:pPr algn="justLow" rtl="1" fontAlgn="base">
              <a:spcBef>
                <a:spcPts val="1000"/>
              </a:spcBef>
            </a:pP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ناحیه اطراف مغز مو می‌باشد که ضخامت عمده مو را تشکیل می‌دهد و از سلولهای شدیدا شاخی شده و فشرده تشکیل شده است. رنگ مو مربوط به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رنگدانه‌های ملانین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موجود در سلولهای این لایه می‌باشد که توسط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ملانوسیتهای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واقع در ماتریکس مو تولید و سپس به این سلولها منتقل می‌گردد. هر چه مقدار ملانین کمتر باشد، رنگ ملانین روشن تر و بالعکس خواهد بود. در موهای قرمز ، ملانین از نوع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فئوملانین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می‌باشد. سفید شدن مو به علت از بین رفتن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رنگدانه ملانین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در سلولهای قشری است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.</a:t>
            </a:r>
            <a:endParaRPr lang="en-US" sz="2400" b="1" i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925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Tm="35000">
        <p15:prstTrans prst="curtains"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6F96-951A-45FA-9394-74992BE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9D5C-DD8D-4563-8450-6E8E5262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1192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1DE0A1-A9C6-4A48-851F-540EEC59E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822" y="1828798"/>
            <a:ext cx="13479167" cy="5479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9E073-5ED9-4A62-B8FB-6B3DF4936B24}"/>
              </a:ext>
            </a:extLst>
          </p:cNvPr>
          <p:cNvSpPr txBox="1"/>
          <p:nvPr/>
        </p:nvSpPr>
        <p:spPr>
          <a:xfrm>
            <a:off x="379828" y="245497"/>
            <a:ext cx="112682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fa-IR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3-</a:t>
            </a:r>
            <a:r>
              <a:rPr lang="ar-SA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کوتیکول</a:t>
            </a:r>
            <a:endParaRPr lang="en-US" sz="40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  <a:p>
            <a:pPr algn="ctr" rtl="1" fontAlgn="base"/>
            <a:r>
              <a:rPr lang="en-US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از یک ردیف سلول پهن و کاملا شاخی شده تشکیل یافته است که مانند فلس ماهیها هر سلول قسمتی از سلول مجاور خود را می‌پوشاند. نحوه قرار گیری سلولهای</a:t>
            </a:r>
            <a:r>
              <a:rPr lang="en-US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کوتیکول</a:t>
            </a:r>
            <a:r>
              <a:rPr lang="en-US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باعث شده که هم مو نفوذ پذیر بوده و قابل رنگ کردن باشد و هم انعطاف پذیر بوده و پس از خیساندن قابل پیچش باشد</a:t>
            </a:r>
            <a:r>
              <a:rPr lang="en-US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.</a:t>
            </a:r>
            <a:endParaRPr lang="en-US" sz="40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3191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Tm="15000">
        <p15:prstTrans prst="curtains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6F96-951A-45FA-9394-74992BE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9D5C-DD8D-4563-8450-6E8E5262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1192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EBB589-B244-460F-9BAC-1144C98B4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2" b="50000"/>
          <a:stretch/>
        </p:blipFill>
        <p:spPr>
          <a:xfrm>
            <a:off x="2142050" y="0"/>
            <a:ext cx="10158730" cy="1473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3AAC8-9876-4BE7-8DE2-1D0EBBB9E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r="32237"/>
          <a:stretch/>
        </p:blipFill>
        <p:spPr>
          <a:xfrm>
            <a:off x="1" y="2052113"/>
            <a:ext cx="5233182" cy="4797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AA9005-2910-4E15-A92E-0FF2E67FCDC7}"/>
              </a:ext>
            </a:extLst>
          </p:cNvPr>
          <p:cNvSpPr txBox="1"/>
          <p:nvPr/>
        </p:nvSpPr>
        <p:spPr>
          <a:xfrm>
            <a:off x="4417255" y="1462440"/>
            <a:ext cx="75543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 fontAlgn="base"/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فولیکول مو ساختمانی لوله‌ای است که از سطح</a:t>
            </a:r>
            <a:r>
              <a:rPr lang="en-US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اپیدرم</a:t>
            </a:r>
            <a:r>
              <a:rPr lang="en-US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شروع و انتهای عمقی آن در</a:t>
            </a:r>
            <a:r>
              <a:rPr lang="en-US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هیپودرم</a:t>
            </a:r>
            <a:r>
              <a:rPr lang="en-US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قرار می‌گیرد. انتهای عمقی فولیکول متسع شده و پیاز مو را بوجود می‌آورد. پیاز مو در قاعده خود دارای ناحیه تو رفته‌ای است که حاوی درم بوده و پاپیلا نامیده می‌شود.</a:t>
            </a:r>
            <a:endParaRPr lang="en-US" sz="22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  <a:p>
            <a:pPr algn="justLow" rtl="1" fontAlgn="base"/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 پاپیلا ناحیه‌ای است غنی از رگهای خونی و انتهاهای عصبی هم در تشکیل مو نقش القایی دارد و هم برای نگهداری و رشد مو دارای اهمیت حیاتی است، بطوری که انهدام پاپی مو و یا قطع جریان خون آن منجر به مرگ فولیکول می‌گردد</a:t>
            </a:r>
            <a:r>
              <a:rPr lang="en-US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.</a:t>
            </a:r>
            <a:endParaRPr lang="en-US" sz="22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  <a:p>
            <a:pPr algn="justLow" rtl="1" fontAlgn="base"/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سلولهای اپیدرمی پوشاننده پاپی ، سلولهای زایایی هستند که ماتریکس مو را تشکیل می‌دهند. </a:t>
            </a:r>
            <a:endParaRPr lang="en-US" sz="22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  <a:p>
            <a:pPr algn="justLow" rtl="1" fontAlgn="base"/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سلولهای</a:t>
            </a:r>
            <a:r>
              <a:rPr lang="en-US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ماتریکس</a:t>
            </a:r>
            <a:r>
              <a:rPr lang="en-US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2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مو ، سلولهایی را بوجود می‌آورند که نهایتا شاخی می‌شوند، با این تفاوت که ماده شاخی تولید شده توسط سلولهای حاصل از ماتریکس از نوع کراتین سخت و چسبنده بوده و سلولهای شاخی شده نمی‌ریزند . فولیکول مو از نظرساختمانی شامل مو در قسمت مرکزی و غلافهایی در اطراف آن به اسامی غلاف درونی ریشه مو و غلاف بیرونی ریشه مو می‌باشد</a:t>
            </a:r>
            <a:endParaRPr lang="en-US" sz="22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90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Tm="35000">
        <p15:prstTrans prst="curtains"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6F96-951A-45FA-9394-74992BE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9D5C-DD8D-4563-8450-6E8E5262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1192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25CCE-A449-4C36-AA34-0F3016D89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r="62508"/>
          <a:stretch/>
        </p:blipFill>
        <p:spPr>
          <a:xfrm>
            <a:off x="1" y="8780"/>
            <a:ext cx="4740812" cy="6849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1526C-43E4-47A0-B1A1-EBB68C07E2DA}"/>
              </a:ext>
            </a:extLst>
          </p:cNvPr>
          <p:cNvSpPr txBox="1"/>
          <p:nvPr/>
        </p:nvSpPr>
        <p:spPr>
          <a:xfrm>
            <a:off x="4740813" y="1893791"/>
            <a:ext cx="67747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 fontAlgn="base"/>
            <a:r>
              <a:rPr lang="ar-SA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این غلاف مو را تا سطح اتصال غدد چربی به فولیکول می‌پوشاند و از این به بعد از بین می‌رود و فضای باقی مانده به جای آن برای دفع ترشحات غدد چربی مورد استفاده قرار می‌گیرد. غلاف درونی ریشه مو حرکت موی درحال رشد را تسهیل و خود شامل سه لایه به اسامی کوتیکول ، هاکسلی و هنله است</a:t>
            </a:r>
            <a:r>
              <a:rPr lang="en-US" sz="36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3CF1C-E2F1-4204-B3E8-06B3615F5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20830" r="8640" b="52418"/>
          <a:stretch/>
        </p:blipFill>
        <p:spPr>
          <a:xfrm>
            <a:off x="4083735" y="365125"/>
            <a:ext cx="7582486" cy="15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9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Tm="20000">
        <p15:prstTrans prst="curtains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6F96-951A-45FA-9394-74992BE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9D5C-DD8D-4563-8450-6E8E5262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1192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2124A-BCCE-43F3-A474-E0F979EE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29629" r="11965" b="45014"/>
          <a:stretch/>
        </p:blipFill>
        <p:spPr>
          <a:xfrm>
            <a:off x="3920197" y="241716"/>
            <a:ext cx="8271803" cy="1448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F1EDF-3DE0-4FCD-81DD-A069F785C3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7"/>
          <a:stretch/>
        </p:blipFill>
        <p:spPr>
          <a:xfrm>
            <a:off x="-98476" y="562707"/>
            <a:ext cx="5641147" cy="6272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E413D1-9EB3-4642-91FA-A84AC0ED6ED8}"/>
              </a:ext>
            </a:extLst>
          </p:cNvPr>
          <p:cNvSpPr txBox="1"/>
          <p:nvPr/>
        </p:nvSpPr>
        <p:spPr>
          <a:xfrm>
            <a:off x="5303520" y="1599526"/>
            <a:ext cx="64359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 fontAlgn="base"/>
            <a:r>
              <a:rPr lang="ar-SA" sz="3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غلاف بیرونی ریشه مو در اطراف</a:t>
            </a:r>
            <a:r>
              <a:rPr lang="en-US" sz="3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غلاف درونی</a:t>
            </a:r>
            <a:r>
              <a:rPr lang="en-US" sz="3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 </a:t>
            </a:r>
            <a:r>
              <a:rPr lang="ar-SA" sz="3200" b="0" dirty="0">
                <a:solidFill>
                  <a:srgbClr val="FF0000"/>
                </a:solidFill>
                <a:effectLst/>
                <a:latin typeface="Lalezar" panose="00000500000000000000" pitchFamily="2" charset="-78"/>
                <a:ea typeface="Times New Roman" panose="02020603050405020304" pitchFamily="18" charset="0"/>
                <a:cs typeface="Lalezar" panose="00000500000000000000" pitchFamily="2" charset="-78"/>
              </a:rPr>
              <a:t>قرار گرفته و در امتداد با اپیدرم می‌باشد. بطوری که این لایه در قسمتهای عمقی از یک ردیف سلول و در قسمتهای میانی از دو ردیف سلول تشکیل شده ولی در قسمتهای فوقانی شبیه اپیدرم و از نوع مطبق می‌باشد. غشای پایه ضخیمی به نام پرده شفاف فولیکول مو را از بافت همبند درم در اطراف فولیکول متراکم شده جدا می‌کند که غلاف درمی نامیده می‌شود. </a:t>
            </a:r>
            <a:endParaRPr lang="en-US" sz="3600" b="1" dirty="0">
              <a:solidFill>
                <a:srgbClr val="FF0000"/>
              </a:solidFill>
              <a:effectLst/>
              <a:latin typeface="Lalezar" panose="00000500000000000000" pitchFamily="2" charset="-78"/>
              <a:ea typeface="Times New Roman" panose="02020603050405020304" pitchFamily="18" charset="0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857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Tm="25000">
        <p15:prstTrans prst="curtains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6F96-951A-45FA-9394-74992BE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9D5C-DD8D-4563-8450-6E8E5262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1192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D88700-34A1-4238-BC45-CF6DC6BC5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27067" r="10165" b="46000"/>
          <a:stretch/>
        </p:blipFill>
        <p:spPr>
          <a:xfrm>
            <a:off x="2712719" y="579438"/>
            <a:ext cx="6766561" cy="1539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D2474-233A-4170-9754-7BDE29843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13470" r="8364" b="22177"/>
          <a:stretch/>
        </p:blipFill>
        <p:spPr>
          <a:xfrm>
            <a:off x="2236762" y="2118518"/>
            <a:ext cx="8088923" cy="36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6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Tm="13000">
        <p15:prstTrans prst="curtains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586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Lalezar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یوسف حیدری</dc:creator>
  <cp:lastModifiedBy>یوسف حیدری</cp:lastModifiedBy>
  <cp:revision>12</cp:revision>
  <dcterms:created xsi:type="dcterms:W3CDTF">2021-05-08T19:47:07Z</dcterms:created>
  <dcterms:modified xsi:type="dcterms:W3CDTF">2021-05-08T21:30:20Z</dcterms:modified>
</cp:coreProperties>
</file>