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9A4AC15-78FB-4B6E-91D9-A702EC6181B5}" type="datetimeFigureOut">
              <a:rPr lang="en-US" smtClean="0"/>
              <a:t>10/21/2024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30539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362127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0726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D7EDBB5-4C74-42AB-B590-361BC0CAA85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741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52979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A4AC15-78FB-4B6E-91D9-A702EC6181B5}"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2164467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A4AC15-78FB-4B6E-91D9-A702EC6181B5}"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69394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4AC15-78FB-4B6E-91D9-A702EC6181B5}"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83205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9A4AC15-78FB-4B6E-91D9-A702EC6181B5}" type="datetimeFigureOut">
              <a:rPr lang="en-US" smtClean="0"/>
              <a:t>10/21/2024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90600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4AC15-78FB-4B6E-91D9-A702EC6181B5}"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30206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9A4AC15-78FB-4B6E-91D9-A702EC6181B5}" type="datetimeFigureOut">
              <a:rPr lang="en-US" smtClean="0"/>
              <a:t>10/21/2024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53097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303467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4AC15-78FB-4B6E-91D9-A702EC6181B5}"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25537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4AC15-78FB-4B6E-91D9-A702EC6181B5}"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221462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4AC15-78FB-4B6E-91D9-A702EC6181B5}"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70697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358635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A4AC15-78FB-4B6E-91D9-A702EC6181B5}"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EDBB5-4C74-42AB-B590-361BC0CAA855}" type="slidenum">
              <a:rPr lang="en-US" smtClean="0"/>
              <a:t>‹#›</a:t>
            </a:fld>
            <a:endParaRPr lang="en-US"/>
          </a:p>
        </p:txBody>
      </p:sp>
    </p:spTree>
    <p:extLst>
      <p:ext uri="{BB962C8B-B14F-4D97-AF65-F5344CB8AC3E}">
        <p14:creationId xmlns:p14="http://schemas.microsoft.com/office/powerpoint/2010/main" val="185459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A4AC15-78FB-4B6E-91D9-A702EC6181B5}" type="datetimeFigureOut">
              <a:rPr lang="en-US" smtClean="0"/>
              <a:t>10/21/2024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7EDBB5-4C74-42AB-B590-361BC0CAA855}" type="slidenum">
              <a:rPr lang="en-US" smtClean="0"/>
              <a:t>‹#›</a:t>
            </a:fld>
            <a:endParaRPr lang="en-US"/>
          </a:p>
        </p:txBody>
      </p:sp>
    </p:spTree>
    <p:extLst>
      <p:ext uri="{BB962C8B-B14F-4D97-AF65-F5344CB8AC3E}">
        <p14:creationId xmlns:p14="http://schemas.microsoft.com/office/powerpoint/2010/main" val="5067711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F0FC-1F7B-46CF-B282-9FCE66365267}"/>
              </a:ext>
            </a:extLst>
          </p:cNvPr>
          <p:cNvSpPr>
            <a:spLocks noGrp="1"/>
          </p:cNvSpPr>
          <p:nvPr>
            <p:ph type="ctrTitle"/>
          </p:nvPr>
        </p:nvSpPr>
        <p:spPr>
          <a:xfrm>
            <a:off x="212103" y="1018094"/>
            <a:ext cx="9448800" cy="998423"/>
          </a:xfrm>
        </p:spPr>
        <p:txBody>
          <a:bodyPr>
            <a:noAutofit/>
          </a:bodyPr>
          <a:lstStyle/>
          <a:p>
            <a:pPr algn="ctr"/>
            <a:r>
              <a:rPr lang="fa-IR" sz="7200" b="1" dirty="0">
                <a:solidFill>
                  <a:schemeClr val="accent5">
                    <a:lumMod val="60000"/>
                    <a:lumOff val="40000"/>
                  </a:schemeClr>
                </a:solidFill>
                <a:cs typeface="B Nazanin" panose="00000400000000000000" pitchFamily="2" charset="-78"/>
              </a:rPr>
              <a:t>هوش مصنوعی</a:t>
            </a:r>
            <a:endParaRPr lang="en-US" sz="7200" b="1" dirty="0">
              <a:solidFill>
                <a:schemeClr val="accent5">
                  <a:lumMod val="60000"/>
                  <a:lumOff val="40000"/>
                </a:schemeClr>
              </a:solidFill>
              <a:cs typeface="B Nazanin" panose="00000400000000000000" pitchFamily="2" charset="-78"/>
            </a:endParaRPr>
          </a:p>
        </p:txBody>
      </p:sp>
      <p:sp>
        <p:nvSpPr>
          <p:cNvPr id="3" name="Subtitle 2">
            <a:extLst>
              <a:ext uri="{FF2B5EF4-FFF2-40B4-BE49-F238E27FC236}">
                <a16:creationId xmlns:a16="http://schemas.microsoft.com/office/drawing/2014/main" id="{2620153A-4BA6-4C02-ACA4-AA620E5F762A}"/>
              </a:ext>
            </a:extLst>
          </p:cNvPr>
          <p:cNvSpPr>
            <a:spLocks noGrp="1"/>
          </p:cNvSpPr>
          <p:nvPr>
            <p:ph type="subTitle" idx="1"/>
          </p:nvPr>
        </p:nvSpPr>
        <p:spPr>
          <a:xfrm>
            <a:off x="447773" y="2743200"/>
            <a:ext cx="9448800" cy="685800"/>
          </a:xfrm>
        </p:spPr>
        <p:txBody>
          <a:bodyPr>
            <a:noAutofit/>
          </a:bodyPr>
          <a:lstStyle/>
          <a:p>
            <a:pPr algn="ctr"/>
            <a:r>
              <a:rPr lang="en-US" sz="4800" b="1" dirty="0">
                <a:solidFill>
                  <a:srgbClr val="00B050"/>
                </a:solidFill>
                <a:cs typeface="B Nazanin" panose="00000400000000000000" pitchFamily="2" charset="-78"/>
              </a:rPr>
              <a:t>Artificial intelligence</a:t>
            </a:r>
          </a:p>
        </p:txBody>
      </p:sp>
      <p:pic>
        <p:nvPicPr>
          <p:cNvPr id="5" name="Picture 4">
            <a:extLst>
              <a:ext uri="{FF2B5EF4-FFF2-40B4-BE49-F238E27FC236}">
                <a16:creationId xmlns:a16="http://schemas.microsoft.com/office/drawing/2014/main" id="{E9F3365E-F442-44D3-B13F-E137A8B05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572" y="679908"/>
            <a:ext cx="3271655" cy="27809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9575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9F66-F935-49A4-BA61-9D88A63B5EC2}"/>
              </a:ext>
            </a:extLst>
          </p:cNvPr>
          <p:cNvSpPr>
            <a:spLocks noGrp="1"/>
          </p:cNvSpPr>
          <p:nvPr>
            <p:ph type="title"/>
          </p:nvPr>
        </p:nvSpPr>
        <p:spPr>
          <a:xfrm>
            <a:off x="1707823" y="901531"/>
            <a:ext cx="8610600" cy="5131623"/>
          </a:xfrm>
        </p:spPr>
        <p:txBody>
          <a:bodyPr>
            <a:normAutofit/>
          </a:bodyPr>
          <a:lstStyle/>
          <a:p>
            <a:pPr algn="ctr"/>
            <a:r>
              <a:rPr lang="fa-IR" sz="6000" b="1" dirty="0">
                <a:solidFill>
                  <a:schemeClr val="accent2">
                    <a:lumMod val="40000"/>
                    <a:lumOff val="60000"/>
                  </a:schemeClr>
                </a:solidFill>
                <a:cs typeface="B Nazanin" panose="00000400000000000000" pitchFamily="2" charset="-78"/>
              </a:rPr>
              <a:t>ممنون از توجه شما</a:t>
            </a:r>
            <a:br>
              <a:rPr lang="fa-IR" sz="6000" b="1" dirty="0">
                <a:solidFill>
                  <a:schemeClr val="accent2">
                    <a:lumMod val="40000"/>
                    <a:lumOff val="60000"/>
                  </a:schemeClr>
                </a:solidFill>
                <a:cs typeface="B Nazanin" panose="00000400000000000000" pitchFamily="2" charset="-78"/>
              </a:rPr>
            </a:br>
            <a:br>
              <a:rPr lang="fa-IR" sz="6000" b="1" dirty="0">
                <a:solidFill>
                  <a:schemeClr val="accent2">
                    <a:lumMod val="40000"/>
                    <a:lumOff val="60000"/>
                  </a:schemeClr>
                </a:solidFill>
                <a:cs typeface="B Nazanin" panose="00000400000000000000" pitchFamily="2" charset="-78"/>
              </a:rPr>
            </a:br>
            <a:br>
              <a:rPr lang="fa-IR" sz="6000" b="1" dirty="0">
                <a:solidFill>
                  <a:schemeClr val="accent2">
                    <a:lumMod val="40000"/>
                    <a:lumOff val="60000"/>
                  </a:schemeClr>
                </a:solidFill>
                <a:cs typeface="B Nazanin" panose="00000400000000000000" pitchFamily="2" charset="-78"/>
              </a:rPr>
            </a:br>
            <a:r>
              <a:rPr lang="fa-IR" sz="6000" b="1" dirty="0">
                <a:solidFill>
                  <a:schemeClr val="accent2">
                    <a:lumMod val="40000"/>
                    <a:lumOff val="60000"/>
                  </a:schemeClr>
                </a:solidFill>
                <a:cs typeface="B Nazanin" panose="00000400000000000000" pitchFamily="2" charset="-78"/>
              </a:rPr>
              <a:t>گردآورنده : ستایش</a:t>
            </a:r>
            <a:endParaRPr lang="en-US" sz="6000" b="1" dirty="0">
              <a:solidFill>
                <a:schemeClr val="accent2">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3622232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7E92-B932-404A-98C0-701227C808EF}"/>
              </a:ext>
            </a:extLst>
          </p:cNvPr>
          <p:cNvSpPr>
            <a:spLocks noGrp="1"/>
          </p:cNvSpPr>
          <p:nvPr>
            <p:ph type="title"/>
          </p:nvPr>
        </p:nvSpPr>
        <p:spPr>
          <a:xfrm>
            <a:off x="1790700" y="182496"/>
            <a:ext cx="8610600" cy="1293028"/>
          </a:xfrm>
        </p:spPr>
        <p:txBody>
          <a:bodyPr>
            <a:normAutofit/>
          </a:bodyPr>
          <a:lstStyle/>
          <a:p>
            <a:pPr algn="ctr"/>
            <a:r>
              <a:rPr lang="en-US" sz="7200" b="1" dirty="0">
                <a:solidFill>
                  <a:srgbClr val="FF0000"/>
                </a:solidFill>
              </a:rPr>
              <a:t>ai</a:t>
            </a:r>
          </a:p>
        </p:txBody>
      </p:sp>
      <p:sp>
        <p:nvSpPr>
          <p:cNvPr id="3" name="Content Placeholder 2">
            <a:extLst>
              <a:ext uri="{FF2B5EF4-FFF2-40B4-BE49-F238E27FC236}">
                <a16:creationId xmlns:a16="http://schemas.microsoft.com/office/drawing/2014/main" id="{8FFE2679-1E99-4AB0-A360-2AD4393A3394}"/>
              </a:ext>
            </a:extLst>
          </p:cNvPr>
          <p:cNvSpPr>
            <a:spLocks noGrp="1"/>
          </p:cNvSpPr>
          <p:nvPr>
            <p:ph idx="1"/>
          </p:nvPr>
        </p:nvSpPr>
        <p:spPr>
          <a:xfrm>
            <a:off x="610386" y="1472835"/>
            <a:ext cx="10820400" cy="4024125"/>
          </a:xfrm>
        </p:spPr>
        <p:txBody>
          <a:bodyPr>
            <a:normAutofit/>
          </a:bodyPr>
          <a:lstStyle/>
          <a:p>
            <a:pPr marL="0" indent="0" algn="r">
              <a:buNone/>
            </a:pPr>
            <a:r>
              <a:rPr lang="fa-IR" sz="3600" dirty="0">
                <a:cs typeface="B Nazanin" panose="00000400000000000000" pitchFamily="2" charset="-78"/>
              </a:rPr>
              <a:t>هوشی است که توسط ماشین‌ها ظهور پیدا می‌کند، در مقابل هوش طبیعی</a:t>
            </a:r>
            <a:r>
              <a:rPr lang="en-US" sz="3600" dirty="0">
                <a:cs typeface="B Nazanin" panose="00000400000000000000" pitchFamily="2" charset="-78"/>
              </a:rPr>
              <a:t> </a:t>
            </a:r>
            <a:r>
              <a:rPr lang="fa-IR" sz="3600" dirty="0">
                <a:cs typeface="B Nazanin" panose="00000400000000000000" pitchFamily="2" charset="-78"/>
              </a:rPr>
              <a:t>که توسط جانوران شامل انسان‌ها نمایش می‌یابد. اما پیش از هرچیز باید این موضوع را دانست که کلمه هوش، نشان دهنده امکان استدلال است و اینکه آیا هوش مصنوعی می‌تواند به توانایی استدلال دست یابد یا خیر، خود موضوع اختلاف محققان است.</a:t>
            </a:r>
            <a:endParaRPr lang="en-US" sz="3600" dirty="0">
              <a:cs typeface="B Nazanin" panose="00000400000000000000" pitchFamily="2" charset="-78"/>
            </a:endParaRPr>
          </a:p>
        </p:txBody>
      </p:sp>
      <p:pic>
        <p:nvPicPr>
          <p:cNvPr id="5" name="Picture 4">
            <a:extLst>
              <a:ext uri="{FF2B5EF4-FFF2-40B4-BE49-F238E27FC236}">
                <a16:creationId xmlns:a16="http://schemas.microsoft.com/office/drawing/2014/main" id="{2EF0E4BE-7C98-40A7-BE95-BD4FBEF91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00" y="4206622"/>
            <a:ext cx="4515439" cy="25806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8737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5371-98C5-4382-AE13-39202620C7FD}"/>
              </a:ext>
            </a:extLst>
          </p:cNvPr>
          <p:cNvSpPr>
            <a:spLocks noGrp="1"/>
          </p:cNvSpPr>
          <p:nvPr>
            <p:ph type="title"/>
          </p:nvPr>
        </p:nvSpPr>
        <p:spPr>
          <a:xfrm>
            <a:off x="732933" y="0"/>
            <a:ext cx="10117317" cy="1620609"/>
          </a:xfrm>
        </p:spPr>
        <p:txBody>
          <a:bodyPr/>
          <a:lstStyle/>
          <a:p>
            <a:pPr algn="ctr"/>
            <a:r>
              <a:rPr lang="fa-IR" b="1" dirty="0">
                <a:solidFill>
                  <a:srgbClr val="7030A0"/>
                </a:solidFill>
                <a:cs typeface="B Nazanin" panose="00000400000000000000" pitchFamily="2" charset="-78"/>
              </a:rPr>
              <a:t>کاربردهای هوش مصنوعی</a:t>
            </a:r>
            <a:endParaRPr lang="en-US" b="1" dirty="0">
              <a:solidFill>
                <a:srgbClr val="7030A0"/>
              </a:solidFill>
              <a:cs typeface="B Nazanin" panose="00000400000000000000" pitchFamily="2" charset="-78"/>
            </a:endParaRPr>
          </a:p>
        </p:txBody>
      </p:sp>
      <p:graphicFrame>
        <p:nvGraphicFramePr>
          <p:cNvPr id="8" name="Table 8">
            <a:extLst>
              <a:ext uri="{FF2B5EF4-FFF2-40B4-BE49-F238E27FC236}">
                <a16:creationId xmlns:a16="http://schemas.microsoft.com/office/drawing/2014/main" id="{2A5BB540-FF10-444C-BA57-CDD21F850D52}"/>
              </a:ext>
            </a:extLst>
          </p:cNvPr>
          <p:cNvGraphicFramePr>
            <a:graphicFrameLocks noGrp="1"/>
          </p:cNvGraphicFramePr>
          <p:nvPr>
            <p:ph idx="1"/>
            <p:extLst>
              <p:ext uri="{D42A27DB-BD31-4B8C-83A1-F6EECF244321}">
                <p14:modId xmlns:p14="http://schemas.microsoft.com/office/powerpoint/2010/main" val="668965085"/>
              </p:ext>
            </p:extLst>
          </p:nvPr>
        </p:nvGraphicFramePr>
        <p:xfrm>
          <a:off x="1523999" y="1279524"/>
          <a:ext cx="9144002" cy="3373724"/>
        </p:xfrm>
        <a:graphic>
          <a:graphicData uri="http://schemas.openxmlformats.org/drawingml/2006/table">
            <a:tbl>
              <a:tblPr firstRow="1" bandRow="1">
                <a:tableStyleId>{93296810-A885-4BE3-A3E7-6D5BEEA58F35}</a:tableStyleId>
              </a:tblPr>
              <a:tblGrid>
                <a:gridCol w="1306286">
                  <a:extLst>
                    <a:ext uri="{9D8B030D-6E8A-4147-A177-3AD203B41FA5}">
                      <a16:colId xmlns:a16="http://schemas.microsoft.com/office/drawing/2014/main" val="2400990863"/>
                    </a:ext>
                  </a:extLst>
                </a:gridCol>
                <a:gridCol w="1306286">
                  <a:extLst>
                    <a:ext uri="{9D8B030D-6E8A-4147-A177-3AD203B41FA5}">
                      <a16:colId xmlns:a16="http://schemas.microsoft.com/office/drawing/2014/main" val="1420111591"/>
                    </a:ext>
                  </a:extLst>
                </a:gridCol>
                <a:gridCol w="1306286">
                  <a:extLst>
                    <a:ext uri="{9D8B030D-6E8A-4147-A177-3AD203B41FA5}">
                      <a16:colId xmlns:a16="http://schemas.microsoft.com/office/drawing/2014/main" val="1506632467"/>
                    </a:ext>
                  </a:extLst>
                </a:gridCol>
                <a:gridCol w="1306286">
                  <a:extLst>
                    <a:ext uri="{9D8B030D-6E8A-4147-A177-3AD203B41FA5}">
                      <a16:colId xmlns:a16="http://schemas.microsoft.com/office/drawing/2014/main" val="2192123392"/>
                    </a:ext>
                  </a:extLst>
                </a:gridCol>
                <a:gridCol w="1306286">
                  <a:extLst>
                    <a:ext uri="{9D8B030D-6E8A-4147-A177-3AD203B41FA5}">
                      <a16:colId xmlns:a16="http://schemas.microsoft.com/office/drawing/2014/main" val="2799793728"/>
                    </a:ext>
                  </a:extLst>
                </a:gridCol>
                <a:gridCol w="1306286">
                  <a:extLst>
                    <a:ext uri="{9D8B030D-6E8A-4147-A177-3AD203B41FA5}">
                      <a16:colId xmlns:a16="http://schemas.microsoft.com/office/drawing/2014/main" val="885097003"/>
                    </a:ext>
                  </a:extLst>
                </a:gridCol>
                <a:gridCol w="1306286">
                  <a:extLst>
                    <a:ext uri="{9D8B030D-6E8A-4147-A177-3AD203B41FA5}">
                      <a16:colId xmlns:a16="http://schemas.microsoft.com/office/drawing/2014/main" val="2231107814"/>
                    </a:ext>
                  </a:extLst>
                </a:gridCol>
              </a:tblGrid>
              <a:tr h="1987936">
                <a:tc>
                  <a:txBody>
                    <a:bodyPr/>
                    <a:lstStyle/>
                    <a:p>
                      <a:pPr algn="ctr"/>
                      <a:r>
                        <a:rPr lang="fa-IR" dirty="0">
                          <a:cs typeface="B Nazanin" panose="00000400000000000000" pitchFamily="2" charset="-78"/>
                        </a:rPr>
                        <a:t>تصمیم‌گیری خودکار و رقابت در بالاترین سطوح سامانه‌های بازی استراتژیک</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تولید اثر هنری</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هوش مصنوعی مولد یا خلاقیت محاسباتی</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خودروهای خودران</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فهم زبان انسان‌ها</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 سامانه توصیه‌گر </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موتورهای جستجو پیشرفته وب</a:t>
                      </a:r>
                      <a:endParaRPr lang="en-US" dirty="0">
                        <a:cs typeface="B Nazanin" panose="00000400000000000000" pitchFamily="2" charset="-78"/>
                      </a:endParaRPr>
                    </a:p>
                  </a:txBody>
                  <a:tcPr/>
                </a:tc>
                <a:extLst>
                  <a:ext uri="{0D108BD9-81ED-4DB2-BD59-A6C34878D82A}">
                    <a16:rowId xmlns:a16="http://schemas.microsoft.com/office/drawing/2014/main" val="3271088060"/>
                  </a:ext>
                </a:extLst>
              </a:tr>
              <a:tr h="543862">
                <a:tc>
                  <a:txBody>
                    <a:bodyPr/>
                    <a:lstStyle/>
                    <a:p>
                      <a:pPr algn="ctr"/>
                      <a:r>
                        <a:rPr lang="fa-IR" dirty="0">
                          <a:cs typeface="B Nazanin" panose="00000400000000000000" pitchFamily="2" charset="-78"/>
                        </a:rPr>
                        <a:t>شطرنج</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میدجرنی</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 چت‌جی‌پی‌تی</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تسلا</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سیری</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یوتیوب</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گوگل</a:t>
                      </a:r>
                      <a:endParaRPr lang="en-US" dirty="0">
                        <a:cs typeface="B Nazanin" panose="00000400000000000000" pitchFamily="2" charset="-78"/>
                      </a:endParaRPr>
                    </a:p>
                  </a:txBody>
                  <a:tcPr/>
                </a:tc>
                <a:extLst>
                  <a:ext uri="{0D108BD9-81ED-4DB2-BD59-A6C34878D82A}">
                    <a16:rowId xmlns:a16="http://schemas.microsoft.com/office/drawing/2014/main" val="1532002387"/>
                  </a:ext>
                </a:extLst>
              </a:tr>
              <a:tr h="543862">
                <a:tc>
                  <a:txBody>
                    <a:bodyPr/>
                    <a:lstStyle/>
                    <a:p>
                      <a:pPr algn="ctr"/>
                      <a:r>
                        <a:rPr lang="fa-IR" dirty="0">
                          <a:cs typeface="B Nazanin" panose="00000400000000000000" pitchFamily="2" charset="-78"/>
                        </a:rPr>
                        <a:t>گو</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دال-ئی</a:t>
                      </a:r>
                      <a:endParaRPr lang="en-US" dirty="0">
                        <a:cs typeface="B Nazanin" panose="00000400000000000000" pitchFamily="2" charset="-78"/>
                      </a:endParaRPr>
                    </a:p>
                  </a:txBody>
                  <a:tcPr/>
                </a:tc>
                <a:tc>
                  <a:txBody>
                    <a:bodyPr/>
                    <a:lstStyle/>
                    <a:p>
                      <a:endParaRPr lang="en-US">
                        <a:cs typeface="B Nazanin" panose="00000400000000000000" pitchFamily="2" charset="-78"/>
                      </a:endParaRPr>
                    </a:p>
                  </a:txBody>
                  <a:tcPr/>
                </a:tc>
                <a:tc>
                  <a:txBody>
                    <a:bodyPr/>
                    <a:lstStyle/>
                    <a:p>
                      <a:endParaRPr lang="en-US">
                        <a:cs typeface="B Nazanin" panose="00000400000000000000" pitchFamily="2" charset="-78"/>
                      </a:endParaRPr>
                    </a:p>
                  </a:txBody>
                  <a:tcPr/>
                </a:tc>
                <a:tc>
                  <a:txBody>
                    <a:bodyPr/>
                    <a:lstStyle/>
                    <a:p>
                      <a:pPr algn="ctr"/>
                      <a:r>
                        <a:rPr lang="fa-IR" dirty="0">
                          <a:cs typeface="B Nazanin" panose="00000400000000000000" pitchFamily="2" charset="-78"/>
                        </a:rPr>
                        <a:t>الکسا</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آمازون</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بینگ</a:t>
                      </a:r>
                      <a:endParaRPr lang="en-US" dirty="0">
                        <a:cs typeface="B Nazanin" panose="00000400000000000000" pitchFamily="2" charset="-78"/>
                      </a:endParaRPr>
                    </a:p>
                  </a:txBody>
                  <a:tcPr/>
                </a:tc>
                <a:extLst>
                  <a:ext uri="{0D108BD9-81ED-4DB2-BD59-A6C34878D82A}">
                    <a16:rowId xmlns:a16="http://schemas.microsoft.com/office/drawing/2014/main" val="638478295"/>
                  </a:ext>
                </a:extLst>
              </a:tr>
            </a:tbl>
          </a:graphicData>
        </a:graphic>
      </p:graphicFrame>
      <p:pic>
        <p:nvPicPr>
          <p:cNvPr id="10" name="Picture 9">
            <a:extLst>
              <a:ext uri="{FF2B5EF4-FFF2-40B4-BE49-F238E27FC236}">
                <a16:creationId xmlns:a16="http://schemas.microsoft.com/office/drawing/2014/main" id="{DD924BC1-57F6-4BB4-8AFF-97DEDFE9E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3" y="5401559"/>
            <a:ext cx="2051096" cy="1118059"/>
          </a:xfrm>
          <a:prstGeom prst="rect">
            <a:avLst/>
          </a:prstGeom>
        </p:spPr>
      </p:pic>
      <p:pic>
        <p:nvPicPr>
          <p:cNvPr id="12" name="Picture 11">
            <a:extLst>
              <a:ext uri="{FF2B5EF4-FFF2-40B4-BE49-F238E27FC236}">
                <a16:creationId xmlns:a16="http://schemas.microsoft.com/office/drawing/2014/main" id="{34DBAC4F-C42D-441A-B85D-111CE3445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432" y="5014219"/>
            <a:ext cx="1825579" cy="1680062"/>
          </a:xfrm>
          <a:prstGeom prst="rect">
            <a:avLst/>
          </a:prstGeom>
        </p:spPr>
      </p:pic>
      <p:pic>
        <p:nvPicPr>
          <p:cNvPr id="14" name="Picture 13">
            <a:extLst>
              <a:ext uri="{FF2B5EF4-FFF2-40B4-BE49-F238E27FC236}">
                <a16:creationId xmlns:a16="http://schemas.microsoft.com/office/drawing/2014/main" id="{B4A11EF2-1E72-4643-AEF6-9729131E8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484" y="4772994"/>
            <a:ext cx="2520885" cy="2097463"/>
          </a:xfrm>
          <a:prstGeom prst="rect">
            <a:avLst/>
          </a:prstGeom>
        </p:spPr>
      </p:pic>
      <p:pic>
        <p:nvPicPr>
          <p:cNvPr id="16" name="Picture 15">
            <a:extLst>
              <a:ext uri="{FF2B5EF4-FFF2-40B4-BE49-F238E27FC236}">
                <a16:creationId xmlns:a16="http://schemas.microsoft.com/office/drawing/2014/main" id="{0A0F5B51-4BB6-4536-AB7C-4C39A469D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666" y="4929420"/>
            <a:ext cx="2006703" cy="2006703"/>
          </a:xfrm>
          <a:prstGeom prst="rect">
            <a:avLst/>
          </a:prstGeom>
        </p:spPr>
      </p:pic>
      <p:pic>
        <p:nvPicPr>
          <p:cNvPr id="18" name="Picture 17">
            <a:extLst>
              <a:ext uri="{FF2B5EF4-FFF2-40B4-BE49-F238E27FC236}">
                <a16:creationId xmlns:a16="http://schemas.microsoft.com/office/drawing/2014/main" id="{DFA32ADC-C794-40BC-810B-F60C088DB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3987" y="5070162"/>
            <a:ext cx="1725218" cy="1725218"/>
          </a:xfrm>
          <a:prstGeom prst="rect">
            <a:avLst/>
          </a:prstGeom>
        </p:spPr>
      </p:pic>
      <p:pic>
        <p:nvPicPr>
          <p:cNvPr id="20" name="Picture 19">
            <a:extLst>
              <a:ext uri="{FF2B5EF4-FFF2-40B4-BE49-F238E27FC236}">
                <a16:creationId xmlns:a16="http://schemas.microsoft.com/office/drawing/2014/main" id="{E6A441E1-1F3B-4485-A23E-F34F3AF529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7207" y="5284401"/>
            <a:ext cx="1092930" cy="1409880"/>
          </a:xfrm>
          <a:prstGeom prst="rect">
            <a:avLst/>
          </a:prstGeom>
        </p:spPr>
      </p:pic>
    </p:spTree>
    <p:extLst>
      <p:ext uri="{BB962C8B-B14F-4D97-AF65-F5344CB8AC3E}">
        <p14:creationId xmlns:p14="http://schemas.microsoft.com/office/powerpoint/2010/main" val="31669241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9957-FED3-4466-B6AB-2BAEFFF272D9}"/>
              </a:ext>
            </a:extLst>
          </p:cNvPr>
          <p:cNvSpPr>
            <a:spLocks noGrp="1"/>
          </p:cNvSpPr>
          <p:nvPr>
            <p:ph type="title"/>
          </p:nvPr>
        </p:nvSpPr>
        <p:spPr>
          <a:xfrm>
            <a:off x="1790700" y="415581"/>
            <a:ext cx="8610600" cy="1293028"/>
          </a:xfrm>
        </p:spPr>
        <p:txBody>
          <a:bodyPr>
            <a:normAutofit/>
          </a:bodyPr>
          <a:lstStyle/>
          <a:p>
            <a:pPr algn="ctr"/>
            <a:r>
              <a:rPr lang="fa-IR" sz="7200" b="1" dirty="0">
                <a:solidFill>
                  <a:schemeClr val="accent5">
                    <a:lumMod val="75000"/>
                  </a:schemeClr>
                </a:solidFill>
                <a:cs typeface="B Nazanin" panose="00000400000000000000" pitchFamily="2" charset="-78"/>
              </a:rPr>
              <a:t>تاریخچه</a:t>
            </a:r>
            <a:endParaRPr lang="en-US" sz="7200" b="1" dirty="0">
              <a:solidFill>
                <a:schemeClr val="accent5">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111F4A70-2853-4C65-90B9-D9DEE7049245}"/>
              </a:ext>
            </a:extLst>
          </p:cNvPr>
          <p:cNvSpPr>
            <a:spLocks noGrp="1"/>
          </p:cNvSpPr>
          <p:nvPr>
            <p:ph idx="1"/>
          </p:nvPr>
        </p:nvSpPr>
        <p:spPr>
          <a:xfrm>
            <a:off x="685800" y="1864622"/>
            <a:ext cx="10820400" cy="4024125"/>
          </a:xfrm>
        </p:spPr>
        <p:txBody>
          <a:bodyPr>
            <a:normAutofit/>
          </a:bodyPr>
          <a:lstStyle/>
          <a:p>
            <a:pPr marL="0" indent="0" algn="r">
              <a:buNone/>
            </a:pPr>
            <a:r>
              <a:rPr lang="fa-IR" sz="2800" dirty="0">
                <a:cs typeface="B Nazanin" panose="00000400000000000000" pitchFamily="2" charset="-78"/>
              </a:rPr>
              <a:t>حوزه پژوهش در زمینه هوش مصنوعی در یک کارگاه آموزشی در کالج دارتموت در سال ۱۹۵۶ متولد شد.</a:t>
            </a:r>
            <a:endParaRPr lang="en-US" sz="2800" dirty="0">
              <a:cs typeface="B Nazanin" panose="00000400000000000000" pitchFamily="2" charset="-78"/>
            </a:endParaRPr>
          </a:p>
          <a:p>
            <a:pPr marL="0" indent="0" algn="r">
              <a:buNone/>
            </a:pPr>
            <a:r>
              <a:rPr lang="fa-IR" sz="2800" dirty="0">
                <a:cs typeface="B Nazanin" panose="00000400000000000000" pitchFamily="2" charset="-78"/>
              </a:rPr>
              <a:t>در اواسط دهه ۱۹۶۰ میلادی وزارت دفاع آمریکا سرمایه‌گذاری‌های سنگینی در حوزه پژوهش در زمینه هوش مصنوعی انجام می‌داد، در آن دهه آزمایشگاه‌های فراوانی در سراسر جهان تأسیس شد. بنیانگذاران هوش مصنوعی در مورد آینده خوشبین بودند: هربرت سیمون پیش‌بینی کرد «ماشین‌ها ظرف بیست سال قادر به انجام هر کاری هستند که یک انسان می‌تواند انجام دهد» ماروین مینسکی، نوشت: «در طی یک نسل … مسئله هوش مصنوعی اساساً حل خواهد شد</a:t>
            </a:r>
            <a:r>
              <a:rPr lang="en-US" sz="2800" dirty="0">
                <a:cs typeface="B Nazanin" panose="00000400000000000000" pitchFamily="2" charset="-78"/>
              </a:rPr>
              <a:t>.</a:t>
            </a:r>
          </a:p>
        </p:txBody>
      </p:sp>
      <p:pic>
        <p:nvPicPr>
          <p:cNvPr id="5" name="Picture 4">
            <a:extLst>
              <a:ext uri="{FF2B5EF4-FFF2-40B4-BE49-F238E27FC236}">
                <a16:creationId xmlns:a16="http://schemas.microsoft.com/office/drawing/2014/main" id="{C748B815-4379-48FF-9844-7284786AC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811" y="4760536"/>
            <a:ext cx="4072378" cy="20096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70672569"/>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DAE3-9394-44A4-B832-88F76427332A}"/>
              </a:ext>
            </a:extLst>
          </p:cNvPr>
          <p:cNvSpPr>
            <a:spLocks noGrp="1"/>
          </p:cNvSpPr>
          <p:nvPr>
            <p:ph type="title"/>
          </p:nvPr>
        </p:nvSpPr>
        <p:spPr>
          <a:xfrm>
            <a:off x="1790700" y="245898"/>
            <a:ext cx="8610600" cy="1293028"/>
          </a:xfrm>
        </p:spPr>
        <p:txBody>
          <a:bodyPr>
            <a:normAutofit/>
          </a:bodyPr>
          <a:lstStyle/>
          <a:p>
            <a:pPr algn="ctr"/>
            <a:r>
              <a:rPr lang="fa-IR" sz="6000" b="1" dirty="0">
                <a:solidFill>
                  <a:schemeClr val="accent1"/>
                </a:solidFill>
                <a:cs typeface="B Nazanin" panose="00000400000000000000" pitchFamily="2" charset="-78"/>
              </a:rPr>
              <a:t>تعریف و طبیعت هوش مصنوعی</a:t>
            </a:r>
            <a:endParaRPr lang="en-US" sz="6000" b="1" dirty="0">
              <a:solidFill>
                <a:schemeClr val="accent1"/>
              </a:solidFill>
              <a:cs typeface="B Nazanin" panose="00000400000000000000" pitchFamily="2" charset="-78"/>
            </a:endParaRPr>
          </a:p>
        </p:txBody>
      </p:sp>
      <p:sp>
        <p:nvSpPr>
          <p:cNvPr id="3" name="Content Placeholder 2">
            <a:extLst>
              <a:ext uri="{FF2B5EF4-FFF2-40B4-BE49-F238E27FC236}">
                <a16:creationId xmlns:a16="http://schemas.microsoft.com/office/drawing/2014/main" id="{9DC9F050-E5AE-4EC2-8B17-1E75CC9111F1}"/>
              </a:ext>
            </a:extLst>
          </p:cNvPr>
          <p:cNvSpPr>
            <a:spLocks noGrp="1"/>
          </p:cNvSpPr>
          <p:nvPr>
            <p:ph idx="1"/>
          </p:nvPr>
        </p:nvSpPr>
        <p:spPr>
          <a:xfrm>
            <a:off x="685800" y="1741966"/>
            <a:ext cx="10820400" cy="4024125"/>
          </a:xfrm>
        </p:spPr>
        <p:txBody>
          <a:bodyPr/>
          <a:lstStyle/>
          <a:p>
            <a:pPr marL="0" indent="0" algn="r">
              <a:buNone/>
            </a:pPr>
            <a:r>
              <a:rPr lang="fa-IR" dirty="0">
                <a:cs typeface="B Nazanin" panose="00000400000000000000" pitchFamily="2" charset="-78"/>
              </a:rPr>
              <a:t>هنوز تعریف دقیقی برای هوش مصنوعی که مورد توافق دانشمندان این علم باشد ارائه نشده است و این به هیچ وجه مایه تعجب نیست. چرا که مقوله مادر و اساسی‌تر از آن، یعنی خود هوش هم هنوز به‌طور همه‌جانبه و فراگیر تن به تعریف نداده است. در واقع می‌توان نسل‌هایی از دانشمندان را سراغ گرفت که تمام دوران زندگی خود را صرف مطالعه و تلاش در راه یافتن جوابی به این سؤال عمده نموده‌اند که: هوش چیست؟</a:t>
            </a:r>
            <a:endParaRPr lang="en-US" dirty="0">
              <a:cs typeface="B Nazanin" panose="00000400000000000000" pitchFamily="2" charset="-78"/>
            </a:endParaRPr>
          </a:p>
          <a:p>
            <a:pPr marL="0" indent="0" algn="r">
              <a:buNone/>
            </a:pPr>
            <a:r>
              <a:rPr lang="fa-IR" dirty="0">
                <a:cs typeface="B Nazanin" panose="00000400000000000000" pitchFamily="2" charset="-78"/>
              </a:rPr>
              <a:t>ما اکثر تعریف‌هایی که در این زمینه ارائه شده‌اند بر پایه یکی از ۴ باور زیر قرار می‌گیرند:</a:t>
            </a:r>
            <a:endParaRPr lang="en-US" dirty="0">
              <a:cs typeface="B Nazanin" panose="00000400000000000000" pitchFamily="2" charset="-78"/>
            </a:endParaRPr>
          </a:p>
        </p:txBody>
      </p:sp>
      <p:graphicFrame>
        <p:nvGraphicFramePr>
          <p:cNvPr id="4" name="Table 4">
            <a:extLst>
              <a:ext uri="{FF2B5EF4-FFF2-40B4-BE49-F238E27FC236}">
                <a16:creationId xmlns:a16="http://schemas.microsoft.com/office/drawing/2014/main" id="{D008169B-E03E-4C3D-AC63-A953924D7A30}"/>
              </a:ext>
            </a:extLst>
          </p:cNvPr>
          <p:cNvGraphicFramePr>
            <a:graphicFrameLocks noGrp="1"/>
          </p:cNvGraphicFramePr>
          <p:nvPr>
            <p:extLst>
              <p:ext uri="{D42A27DB-BD31-4B8C-83A1-F6EECF244321}">
                <p14:modId xmlns:p14="http://schemas.microsoft.com/office/powerpoint/2010/main" val="2047623205"/>
              </p:ext>
            </p:extLst>
          </p:nvPr>
        </p:nvGraphicFramePr>
        <p:xfrm>
          <a:off x="6287678" y="3999232"/>
          <a:ext cx="5218522" cy="2279020"/>
        </p:xfrm>
        <a:graphic>
          <a:graphicData uri="http://schemas.openxmlformats.org/drawingml/2006/table">
            <a:tbl>
              <a:tblPr bandRow="1">
                <a:tableStyleId>{35758FB7-9AC5-4552-8A53-C91805E547FA}</a:tableStyleId>
              </a:tblPr>
              <a:tblGrid>
                <a:gridCol w="5218522">
                  <a:extLst>
                    <a:ext uri="{9D8B030D-6E8A-4147-A177-3AD203B41FA5}">
                      <a16:colId xmlns:a16="http://schemas.microsoft.com/office/drawing/2014/main" val="3429547570"/>
                    </a:ext>
                  </a:extLst>
                </a:gridCol>
              </a:tblGrid>
              <a:tr h="569755">
                <a:tc>
                  <a:txBody>
                    <a:bodyPr/>
                    <a:lstStyle/>
                    <a:p>
                      <a:pPr algn="ctr"/>
                      <a:r>
                        <a:rPr lang="fa-IR" dirty="0">
                          <a:solidFill>
                            <a:schemeClr val="bg1"/>
                          </a:solidFill>
                          <a:cs typeface="B Nazanin" panose="00000400000000000000" pitchFamily="2" charset="-78"/>
                        </a:rPr>
                        <a:t>سامانه‌هایی که به‌طور منطقی فکر می‌کنند</a:t>
                      </a:r>
                      <a:endParaRPr lang="en-US" dirty="0">
                        <a:solidFill>
                          <a:schemeClr val="bg1"/>
                        </a:solidFill>
                        <a:cs typeface="B Nazanin" panose="00000400000000000000" pitchFamily="2" charset="-78"/>
                      </a:endParaRPr>
                    </a:p>
                  </a:txBody>
                  <a:tcPr/>
                </a:tc>
                <a:extLst>
                  <a:ext uri="{0D108BD9-81ED-4DB2-BD59-A6C34878D82A}">
                    <a16:rowId xmlns:a16="http://schemas.microsoft.com/office/drawing/2014/main" val="977859977"/>
                  </a:ext>
                </a:extLst>
              </a:tr>
              <a:tr h="569755">
                <a:tc>
                  <a:txBody>
                    <a:bodyPr/>
                    <a:lstStyle/>
                    <a:p>
                      <a:pPr algn="ctr"/>
                      <a:r>
                        <a:rPr lang="fa-IR" dirty="0">
                          <a:solidFill>
                            <a:schemeClr val="bg1"/>
                          </a:solidFill>
                          <a:cs typeface="B Nazanin" panose="00000400000000000000" pitchFamily="2" charset="-78"/>
                        </a:rPr>
                        <a:t>سامانه‌هایی که به‌طور منطقی عمل می‌کنند</a:t>
                      </a:r>
                      <a:endParaRPr lang="en-US" dirty="0">
                        <a:solidFill>
                          <a:schemeClr val="bg1"/>
                        </a:solidFill>
                        <a:cs typeface="B Nazanin" panose="00000400000000000000" pitchFamily="2" charset="-78"/>
                      </a:endParaRPr>
                    </a:p>
                  </a:txBody>
                  <a:tcPr/>
                </a:tc>
                <a:extLst>
                  <a:ext uri="{0D108BD9-81ED-4DB2-BD59-A6C34878D82A}">
                    <a16:rowId xmlns:a16="http://schemas.microsoft.com/office/drawing/2014/main" val="92802486"/>
                  </a:ext>
                </a:extLst>
              </a:tr>
              <a:tr h="569755">
                <a:tc>
                  <a:txBody>
                    <a:bodyPr/>
                    <a:lstStyle/>
                    <a:p>
                      <a:pPr algn="ctr"/>
                      <a:r>
                        <a:rPr lang="fa-IR" dirty="0">
                          <a:solidFill>
                            <a:schemeClr val="bg1"/>
                          </a:solidFill>
                          <a:cs typeface="B Nazanin" panose="00000400000000000000" pitchFamily="2" charset="-78"/>
                        </a:rPr>
                        <a:t>سامانه‌هایی که مانند انسان فکر می‌کنند</a:t>
                      </a:r>
                      <a:endParaRPr lang="en-US" dirty="0">
                        <a:solidFill>
                          <a:schemeClr val="bg1"/>
                        </a:solidFill>
                        <a:cs typeface="B Nazanin" panose="00000400000000000000" pitchFamily="2" charset="-78"/>
                      </a:endParaRPr>
                    </a:p>
                  </a:txBody>
                  <a:tcPr/>
                </a:tc>
                <a:extLst>
                  <a:ext uri="{0D108BD9-81ED-4DB2-BD59-A6C34878D82A}">
                    <a16:rowId xmlns:a16="http://schemas.microsoft.com/office/drawing/2014/main" val="3825306358"/>
                  </a:ext>
                </a:extLst>
              </a:tr>
              <a:tr h="569755">
                <a:tc>
                  <a:txBody>
                    <a:bodyPr/>
                    <a:lstStyle/>
                    <a:p>
                      <a:pPr algn="ctr"/>
                      <a:r>
                        <a:rPr lang="fa-IR" dirty="0">
                          <a:solidFill>
                            <a:schemeClr val="bg1"/>
                          </a:solidFill>
                          <a:cs typeface="B Nazanin" panose="00000400000000000000" pitchFamily="2" charset="-78"/>
                        </a:rPr>
                        <a:t>سامانه‌هایی که مانند انسان عمل می‌کنند</a:t>
                      </a:r>
                      <a:endParaRPr lang="en-US" dirty="0">
                        <a:solidFill>
                          <a:schemeClr val="bg1"/>
                        </a:solidFill>
                        <a:cs typeface="B Nazanin" panose="00000400000000000000" pitchFamily="2" charset="-78"/>
                      </a:endParaRPr>
                    </a:p>
                  </a:txBody>
                  <a:tcPr/>
                </a:tc>
                <a:extLst>
                  <a:ext uri="{0D108BD9-81ED-4DB2-BD59-A6C34878D82A}">
                    <a16:rowId xmlns:a16="http://schemas.microsoft.com/office/drawing/2014/main" val="364069685"/>
                  </a:ext>
                </a:extLst>
              </a:tr>
            </a:tbl>
          </a:graphicData>
        </a:graphic>
      </p:graphicFrame>
      <p:pic>
        <p:nvPicPr>
          <p:cNvPr id="6" name="Picture 5">
            <a:extLst>
              <a:ext uri="{FF2B5EF4-FFF2-40B4-BE49-F238E27FC236}">
                <a16:creationId xmlns:a16="http://schemas.microsoft.com/office/drawing/2014/main" id="{86BDB3C5-BE02-4D77-A851-CE283F2E4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754029"/>
            <a:ext cx="4514850" cy="27813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420894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01B3-51FF-4804-93D4-3F38C20DF9A3}"/>
              </a:ext>
            </a:extLst>
          </p:cNvPr>
          <p:cNvSpPr>
            <a:spLocks noGrp="1"/>
          </p:cNvSpPr>
          <p:nvPr>
            <p:ph type="title"/>
          </p:nvPr>
        </p:nvSpPr>
        <p:spPr>
          <a:xfrm>
            <a:off x="1790700" y="745519"/>
            <a:ext cx="8610600" cy="1293028"/>
          </a:xfrm>
        </p:spPr>
        <p:txBody>
          <a:bodyPr>
            <a:normAutofit/>
          </a:bodyPr>
          <a:lstStyle/>
          <a:p>
            <a:pPr algn="ctr"/>
            <a:r>
              <a:rPr lang="fa-IR" sz="6000" dirty="0">
                <a:solidFill>
                  <a:schemeClr val="accent6">
                    <a:lumMod val="60000"/>
                    <a:lumOff val="40000"/>
                  </a:schemeClr>
                </a:solidFill>
                <a:cs typeface="B Nazanin" panose="00000400000000000000" pitchFamily="2" charset="-78"/>
              </a:rPr>
              <a:t>برخی از کاربردهای هوش مصنوعی</a:t>
            </a:r>
            <a:endParaRPr lang="en-US" sz="6000" dirty="0">
              <a:solidFill>
                <a:schemeClr val="accent6">
                  <a:lumMod val="60000"/>
                  <a:lumOff val="40000"/>
                </a:schemeClr>
              </a:solidFill>
              <a:cs typeface="B Nazanin" panose="00000400000000000000" pitchFamily="2" charset="-78"/>
            </a:endParaRPr>
          </a:p>
        </p:txBody>
      </p:sp>
      <p:graphicFrame>
        <p:nvGraphicFramePr>
          <p:cNvPr id="4" name="Table 4">
            <a:extLst>
              <a:ext uri="{FF2B5EF4-FFF2-40B4-BE49-F238E27FC236}">
                <a16:creationId xmlns:a16="http://schemas.microsoft.com/office/drawing/2014/main" id="{AF2BE610-9866-4BE6-BE00-1F4DCD45C0C7}"/>
              </a:ext>
            </a:extLst>
          </p:cNvPr>
          <p:cNvGraphicFramePr>
            <a:graphicFrameLocks noGrp="1"/>
          </p:cNvGraphicFramePr>
          <p:nvPr>
            <p:ph idx="1"/>
            <p:extLst>
              <p:ext uri="{D42A27DB-BD31-4B8C-83A1-F6EECF244321}">
                <p14:modId xmlns:p14="http://schemas.microsoft.com/office/powerpoint/2010/main" val="2354264724"/>
              </p:ext>
            </p:extLst>
          </p:nvPr>
        </p:nvGraphicFramePr>
        <p:xfrm>
          <a:off x="5656082" y="2038547"/>
          <a:ext cx="6189482" cy="3474720"/>
        </p:xfrm>
        <a:graphic>
          <a:graphicData uri="http://schemas.openxmlformats.org/drawingml/2006/table">
            <a:tbl>
              <a:tblPr bandRow="1">
                <a:tableStyleId>{D7AC3CCA-C797-4891-BE02-D94E43425B78}</a:tableStyleId>
              </a:tblPr>
              <a:tblGrid>
                <a:gridCol w="6189482">
                  <a:extLst>
                    <a:ext uri="{9D8B030D-6E8A-4147-A177-3AD203B41FA5}">
                      <a16:colId xmlns:a16="http://schemas.microsoft.com/office/drawing/2014/main" val="17574882"/>
                    </a:ext>
                  </a:extLst>
                </a:gridCol>
              </a:tblGrid>
              <a:tr h="364135">
                <a:tc>
                  <a:txBody>
                    <a:bodyPr/>
                    <a:lstStyle/>
                    <a:p>
                      <a:pPr algn="ctr"/>
                      <a:r>
                        <a:rPr lang="fa-IR" sz="3200" dirty="0">
                          <a:cs typeface="B Nazanin" panose="00000400000000000000" pitchFamily="2" charset="-78"/>
                        </a:rPr>
                        <a:t>وسایل نقلیه خودگردان</a:t>
                      </a:r>
                      <a:endParaRPr lang="en-US" sz="3200" dirty="0">
                        <a:cs typeface="B Nazanin" panose="00000400000000000000" pitchFamily="2" charset="-78"/>
                      </a:endParaRPr>
                    </a:p>
                  </a:txBody>
                  <a:tcPr/>
                </a:tc>
                <a:extLst>
                  <a:ext uri="{0D108BD9-81ED-4DB2-BD59-A6C34878D82A}">
                    <a16:rowId xmlns:a16="http://schemas.microsoft.com/office/drawing/2014/main" val="1966528158"/>
                  </a:ext>
                </a:extLst>
              </a:tr>
              <a:tr h="364135">
                <a:tc>
                  <a:txBody>
                    <a:bodyPr/>
                    <a:lstStyle/>
                    <a:p>
                      <a:pPr algn="ctr"/>
                      <a:r>
                        <a:rPr lang="fa-IR" sz="3200" dirty="0">
                          <a:cs typeface="B Nazanin" panose="00000400000000000000" pitchFamily="2" charset="-78"/>
                        </a:rPr>
                        <a:t>تشخیص‌های پزشکی</a:t>
                      </a:r>
                      <a:endParaRPr lang="en-US" sz="3200" dirty="0">
                        <a:cs typeface="B Nazanin" panose="00000400000000000000" pitchFamily="2" charset="-78"/>
                      </a:endParaRPr>
                    </a:p>
                  </a:txBody>
                  <a:tcPr/>
                </a:tc>
                <a:extLst>
                  <a:ext uri="{0D108BD9-81ED-4DB2-BD59-A6C34878D82A}">
                    <a16:rowId xmlns:a16="http://schemas.microsoft.com/office/drawing/2014/main" val="794897804"/>
                  </a:ext>
                </a:extLst>
              </a:tr>
              <a:tr h="364135">
                <a:tc>
                  <a:txBody>
                    <a:bodyPr/>
                    <a:lstStyle/>
                    <a:p>
                      <a:pPr algn="ctr"/>
                      <a:r>
                        <a:rPr lang="fa-IR" sz="3200" dirty="0">
                          <a:cs typeface="B Nazanin" panose="00000400000000000000" pitchFamily="2" charset="-78"/>
                        </a:rPr>
                        <a:t>خلق آثار هنری</a:t>
                      </a:r>
                      <a:endParaRPr lang="en-US" sz="3200" dirty="0">
                        <a:cs typeface="B Nazanin" panose="00000400000000000000" pitchFamily="2" charset="-78"/>
                      </a:endParaRPr>
                    </a:p>
                  </a:txBody>
                  <a:tcPr/>
                </a:tc>
                <a:extLst>
                  <a:ext uri="{0D108BD9-81ED-4DB2-BD59-A6C34878D82A}">
                    <a16:rowId xmlns:a16="http://schemas.microsoft.com/office/drawing/2014/main" val="2500506374"/>
                  </a:ext>
                </a:extLst>
              </a:tr>
              <a:tr h="364135">
                <a:tc>
                  <a:txBody>
                    <a:bodyPr/>
                    <a:lstStyle/>
                    <a:p>
                      <a:pPr algn="ctr"/>
                      <a:r>
                        <a:rPr lang="fa-IR" sz="3200" dirty="0">
                          <a:cs typeface="B Nazanin" panose="00000400000000000000" pitchFamily="2" charset="-78"/>
                        </a:rPr>
                        <a:t>اثبات قضیه‌های ریاضی</a:t>
                      </a:r>
                      <a:endParaRPr lang="en-US" sz="3200" dirty="0">
                        <a:cs typeface="B Nazanin" panose="00000400000000000000" pitchFamily="2" charset="-78"/>
                      </a:endParaRPr>
                    </a:p>
                  </a:txBody>
                  <a:tcPr/>
                </a:tc>
                <a:extLst>
                  <a:ext uri="{0D108BD9-81ED-4DB2-BD59-A6C34878D82A}">
                    <a16:rowId xmlns:a16="http://schemas.microsoft.com/office/drawing/2014/main" val="11904394"/>
                  </a:ext>
                </a:extLst>
              </a:tr>
              <a:tr h="364135">
                <a:tc>
                  <a:txBody>
                    <a:bodyPr/>
                    <a:lstStyle/>
                    <a:p>
                      <a:pPr algn="ctr"/>
                      <a:r>
                        <a:rPr lang="fa-IR" sz="3200" dirty="0">
                          <a:cs typeface="B Nazanin" panose="00000400000000000000" pitchFamily="2" charset="-78"/>
                        </a:rPr>
                        <a:t>تعیین هویت تصاویر</a:t>
                      </a:r>
                      <a:endParaRPr lang="en-US" sz="3200" dirty="0">
                        <a:cs typeface="B Nazanin" panose="00000400000000000000" pitchFamily="2" charset="-78"/>
                      </a:endParaRPr>
                    </a:p>
                  </a:txBody>
                  <a:tcPr/>
                </a:tc>
                <a:extLst>
                  <a:ext uri="{0D108BD9-81ED-4DB2-BD59-A6C34878D82A}">
                    <a16:rowId xmlns:a16="http://schemas.microsoft.com/office/drawing/2014/main" val="3104559298"/>
                  </a:ext>
                </a:extLst>
              </a:tr>
              <a:tr h="364135">
                <a:tc>
                  <a:txBody>
                    <a:bodyPr/>
                    <a:lstStyle/>
                    <a:p>
                      <a:pPr algn="ctr"/>
                      <a:r>
                        <a:rPr lang="fa-IR" sz="3200" dirty="0">
                          <a:cs typeface="B Nazanin" panose="00000400000000000000" pitchFamily="2" charset="-78"/>
                        </a:rPr>
                        <a:t>جستجوگرهای اینترنتی</a:t>
                      </a:r>
                      <a:endParaRPr lang="en-US" sz="3200" dirty="0">
                        <a:cs typeface="B Nazanin" panose="00000400000000000000" pitchFamily="2" charset="-78"/>
                      </a:endParaRPr>
                    </a:p>
                  </a:txBody>
                  <a:tcPr/>
                </a:tc>
                <a:extLst>
                  <a:ext uri="{0D108BD9-81ED-4DB2-BD59-A6C34878D82A}">
                    <a16:rowId xmlns:a16="http://schemas.microsoft.com/office/drawing/2014/main" val="3510103910"/>
                  </a:ext>
                </a:extLst>
              </a:tr>
            </a:tbl>
          </a:graphicData>
        </a:graphic>
      </p:graphicFrame>
      <p:pic>
        <p:nvPicPr>
          <p:cNvPr id="6" name="Picture 5">
            <a:extLst>
              <a:ext uri="{FF2B5EF4-FFF2-40B4-BE49-F238E27FC236}">
                <a16:creationId xmlns:a16="http://schemas.microsoft.com/office/drawing/2014/main" id="{F787DEC3-0245-47F7-AFEE-5DF2A793D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52" y="2038547"/>
            <a:ext cx="3151696" cy="2363772"/>
          </a:xfrm>
          <a:prstGeom prst="rect">
            <a:avLst/>
          </a:prstGeom>
          <a:ln>
            <a:noFill/>
          </a:ln>
          <a:effectLst>
            <a:softEdge rad="112500"/>
          </a:effectLst>
        </p:spPr>
      </p:pic>
      <p:pic>
        <p:nvPicPr>
          <p:cNvPr id="8" name="Picture 7">
            <a:extLst>
              <a:ext uri="{FF2B5EF4-FFF2-40B4-BE49-F238E27FC236}">
                <a16:creationId xmlns:a16="http://schemas.microsoft.com/office/drawing/2014/main" id="{E3ED0C28-2E92-4C84-B81E-35895EB7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52" y="4709865"/>
            <a:ext cx="3151695" cy="1970964"/>
          </a:xfrm>
          <a:prstGeom prst="rect">
            <a:avLst/>
          </a:prstGeom>
          <a:ln>
            <a:noFill/>
          </a:ln>
          <a:effectLst>
            <a:softEdge rad="112500"/>
          </a:effectLst>
        </p:spPr>
      </p:pic>
    </p:spTree>
    <p:extLst>
      <p:ext uri="{BB962C8B-B14F-4D97-AF65-F5344CB8AC3E}">
        <p14:creationId xmlns:p14="http://schemas.microsoft.com/office/powerpoint/2010/main" val="409508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C0FC-7ADD-472D-B441-769BB0E48DA8}"/>
              </a:ext>
            </a:extLst>
          </p:cNvPr>
          <p:cNvSpPr>
            <a:spLocks noGrp="1"/>
          </p:cNvSpPr>
          <p:nvPr>
            <p:ph type="title"/>
          </p:nvPr>
        </p:nvSpPr>
        <p:spPr>
          <a:xfrm>
            <a:off x="1790700" y="639315"/>
            <a:ext cx="8610600" cy="1293028"/>
          </a:xfrm>
        </p:spPr>
        <p:txBody>
          <a:bodyPr>
            <a:normAutofit/>
          </a:bodyPr>
          <a:lstStyle/>
          <a:p>
            <a:pPr algn="ctr"/>
            <a:r>
              <a:rPr lang="fa-IR" sz="6600" dirty="0">
                <a:solidFill>
                  <a:schemeClr val="accent4">
                    <a:lumMod val="60000"/>
                    <a:lumOff val="40000"/>
                  </a:schemeClr>
                </a:solidFill>
                <a:cs typeface="B Nazanin" panose="00000400000000000000" pitchFamily="2" charset="-78"/>
              </a:rPr>
              <a:t>هوش مصنوعی در اقتصاد</a:t>
            </a:r>
            <a:endParaRPr lang="en-US" sz="6600" dirty="0">
              <a:solidFill>
                <a:schemeClr val="accent4">
                  <a:lumMod val="60000"/>
                  <a:lumOff val="40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0AA7C02E-7150-47CB-A50C-4A64356964BF}"/>
              </a:ext>
            </a:extLst>
          </p:cNvPr>
          <p:cNvSpPr>
            <a:spLocks noGrp="1"/>
          </p:cNvSpPr>
          <p:nvPr>
            <p:ph idx="1"/>
          </p:nvPr>
        </p:nvSpPr>
        <p:spPr/>
        <p:txBody>
          <a:bodyPr>
            <a:normAutofit/>
          </a:bodyPr>
          <a:lstStyle/>
          <a:p>
            <a:pPr marL="0" indent="0" algn="r">
              <a:buNone/>
            </a:pPr>
            <a:r>
              <a:rPr lang="fa-IR" sz="3200" dirty="0">
                <a:cs typeface="B Nazanin" panose="00000400000000000000" pitchFamily="2" charset="-78"/>
              </a:rPr>
              <a:t>یکی از مهم‌ترین کاربردهای هوش مصنوعی در زمینه تجارت، اقتصاد و کلان داده است. برای مثال، با استفاده از هوش مصنوعی می‌توان با ضریب خطای پایینی، تغییرات فصلی و بلندمدت در عرضه یا تقاضای محصولات مختلف را پیش‌بینی کرد. این موضوع می‌تواند به شدت در سیاست، اقتصاد کلان و کنترل عرضه و تقاضا مفید واقع شود. همچنین، شرکت‌هایی مانند گوگل خدماتی در زمینه هوش مصنوعی به شرکت‌های بزرگ ارائه می‌دهند که می‌تواند به برنامه‌ریزی، انبارگردانی، پیش‌بینی سیر صعودی یا نزولی فروش در محصولات به خصوص و نیز برندسازی آن‌ها کمک کند.</a:t>
            </a:r>
            <a:endParaRPr lang="en-US" sz="3200" dirty="0">
              <a:cs typeface="B Nazanin" panose="00000400000000000000" pitchFamily="2" charset="-78"/>
            </a:endParaRPr>
          </a:p>
        </p:txBody>
      </p:sp>
    </p:spTree>
    <p:extLst>
      <p:ext uri="{BB962C8B-B14F-4D97-AF65-F5344CB8AC3E}">
        <p14:creationId xmlns:p14="http://schemas.microsoft.com/office/powerpoint/2010/main" val="406382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B263-3A59-4F46-BFA4-84FDA0AA43E1}"/>
              </a:ext>
            </a:extLst>
          </p:cNvPr>
          <p:cNvSpPr>
            <a:spLocks noGrp="1"/>
          </p:cNvSpPr>
          <p:nvPr>
            <p:ph type="title"/>
          </p:nvPr>
        </p:nvSpPr>
        <p:spPr>
          <a:xfrm>
            <a:off x="1790700" y="639315"/>
            <a:ext cx="8610600" cy="1293028"/>
          </a:xfrm>
        </p:spPr>
        <p:txBody>
          <a:bodyPr>
            <a:normAutofit/>
          </a:bodyPr>
          <a:lstStyle/>
          <a:p>
            <a:pPr algn="ctr"/>
            <a:r>
              <a:rPr lang="fa-IR" sz="6600" b="1" dirty="0">
                <a:solidFill>
                  <a:schemeClr val="accent1">
                    <a:lumMod val="60000"/>
                    <a:lumOff val="40000"/>
                  </a:schemeClr>
                </a:solidFill>
                <a:cs typeface="B Nazanin" panose="00000400000000000000" pitchFamily="2" charset="-78"/>
              </a:rPr>
              <a:t>هوش مصنوعی در ورزش</a:t>
            </a:r>
            <a:endParaRPr lang="en-US" sz="6600" b="1" dirty="0">
              <a:solidFill>
                <a:schemeClr val="accent1">
                  <a:lumMod val="60000"/>
                  <a:lumOff val="40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CD9865FC-2217-41B9-A4AA-11B48E73589E}"/>
              </a:ext>
            </a:extLst>
          </p:cNvPr>
          <p:cNvSpPr>
            <a:spLocks noGrp="1"/>
          </p:cNvSpPr>
          <p:nvPr>
            <p:ph idx="1"/>
          </p:nvPr>
        </p:nvSpPr>
        <p:spPr/>
        <p:txBody>
          <a:bodyPr>
            <a:normAutofit/>
          </a:bodyPr>
          <a:lstStyle/>
          <a:p>
            <a:pPr marL="0" indent="0" algn="r">
              <a:buNone/>
            </a:pPr>
            <a:r>
              <a:rPr lang="fa-IR" sz="3200" dirty="0">
                <a:cs typeface="B Nazanin" panose="00000400000000000000" pitchFamily="2" charset="-78"/>
              </a:rPr>
              <a:t>به‌طور تاریخی، پیش‌بینی فوتبال به انسان‌های ماهری وابسته بود که می‌توانستند سوابق و وضعیت دو تیم و بازیکنان را تحلیل کنند. با انقلاب دیجیتال، سایت‌های شرط‌بندی کار را برای پیش‌بینی آسان و آسان‌تر کردند. اما حتی ظهور سایت‌ها و شرط‌بندی آنلاین هم تأثیری در نحوه شرط‌بندی ایجاد نکرد. همچنان علاقه‌مندان تلاش می‌کنند تا وضعیت طرفین و بازیکنان را بررسی کنند. هوش مصنوعی این را تغییر می‌دهد. اینترنت باعث ظهور سایت‌ها و فروم‌هایی شد که تیپسترهای شرط‌بندی فرم معرفی می‌کنند. با ظهور هوش مصنوعی، فرم شرط‌بندی می‌تواند چیزی فراتر از یک محاسبه انسانی باشد و الگوریتم‌های یادگیری ماشین، بازی را عوض می‌کنند.</a:t>
            </a:r>
            <a:endParaRPr lang="en-US" sz="3200" dirty="0">
              <a:cs typeface="B Nazanin" panose="00000400000000000000" pitchFamily="2" charset="-78"/>
            </a:endParaRPr>
          </a:p>
        </p:txBody>
      </p:sp>
    </p:spTree>
    <p:extLst>
      <p:ext uri="{BB962C8B-B14F-4D97-AF65-F5344CB8AC3E}">
        <p14:creationId xmlns:p14="http://schemas.microsoft.com/office/powerpoint/2010/main" val="32676985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0EA0-CEB6-446C-AFFF-6A6E0FECE1FD}"/>
              </a:ext>
            </a:extLst>
          </p:cNvPr>
          <p:cNvSpPr>
            <a:spLocks noGrp="1"/>
          </p:cNvSpPr>
          <p:nvPr>
            <p:ph type="title"/>
          </p:nvPr>
        </p:nvSpPr>
        <p:spPr>
          <a:xfrm>
            <a:off x="1790700" y="639315"/>
            <a:ext cx="8610600" cy="1293028"/>
          </a:xfrm>
        </p:spPr>
        <p:txBody>
          <a:bodyPr>
            <a:normAutofit/>
          </a:bodyPr>
          <a:lstStyle/>
          <a:p>
            <a:pPr algn="ctr"/>
            <a:r>
              <a:rPr lang="fa-IR" sz="6600" b="1" dirty="0">
                <a:solidFill>
                  <a:srgbClr val="FFFF00"/>
                </a:solidFill>
                <a:cs typeface="B Nazanin" panose="00000400000000000000" pitchFamily="2" charset="-78"/>
              </a:rPr>
              <a:t>شبکه‌های اجتماعی</a:t>
            </a:r>
            <a:endParaRPr lang="en-US" sz="6600" b="1" dirty="0">
              <a:solidFill>
                <a:srgbClr val="FFFF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42337923-26B5-4611-B730-A74BE976039A}"/>
              </a:ext>
            </a:extLst>
          </p:cNvPr>
          <p:cNvSpPr>
            <a:spLocks noGrp="1"/>
          </p:cNvSpPr>
          <p:nvPr>
            <p:ph idx="1"/>
          </p:nvPr>
        </p:nvSpPr>
        <p:spPr/>
        <p:txBody>
          <a:bodyPr>
            <a:normAutofit/>
          </a:bodyPr>
          <a:lstStyle/>
          <a:p>
            <a:pPr marL="0" indent="0" algn="r">
              <a:buNone/>
            </a:pPr>
            <a:r>
              <a:rPr lang="fa-IR" sz="4000" dirty="0">
                <a:cs typeface="B Nazanin" panose="00000400000000000000" pitchFamily="2" charset="-78"/>
              </a:rPr>
              <a:t>در شبکه‌های اجتماعی مطرح مانند توئیتر یا اینستاگرام، برای تشخیص الگوهای رفتاری انسانی، جلوگیری از هرزنامه و انتشار محتوای مجرمانه و نیز شناسایی مخاطبان هدف برای تبلیغات، از هوش مصنوعی استفاده می‌شود. همچنین، برخی از ربات‌های شبکهُ اجتماعی بر پایه هوش مصنوعی فعالیت می‌کنند تا در بالاترین سطوح رفتارهای انسانی را شبیه‌سازی نمایند.</a:t>
            </a:r>
            <a:endParaRPr lang="en-US" sz="4000" dirty="0">
              <a:cs typeface="B Nazanin" panose="00000400000000000000" pitchFamily="2" charset="-78"/>
            </a:endParaRPr>
          </a:p>
        </p:txBody>
      </p:sp>
    </p:spTree>
    <p:extLst>
      <p:ext uri="{BB962C8B-B14F-4D97-AF65-F5344CB8AC3E}">
        <p14:creationId xmlns:p14="http://schemas.microsoft.com/office/powerpoint/2010/main" val="63709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112</TotalTime>
  <Words>656</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 Nazanin</vt:lpstr>
      <vt:lpstr>Century Gothic</vt:lpstr>
      <vt:lpstr>Vapor Trail</vt:lpstr>
      <vt:lpstr>هوش مصنوعی</vt:lpstr>
      <vt:lpstr>ai</vt:lpstr>
      <vt:lpstr>کاربردهای هوش مصنوعی</vt:lpstr>
      <vt:lpstr>تاریخچه</vt:lpstr>
      <vt:lpstr>تعریف و طبیعت هوش مصنوعی</vt:lpstr>
      <vt:lpstr>برخی از کاربردهای هوش مصنوعی</vt:lpstr>
      <vt:lpstr>هوش مصنوعی در اقتصاد</vt:lpstr>
      <vt:lpstr>هوش مصنوعی در ورزش</vt:lpstr>
      <vt:lpstr>شبکه‌های اجتماعی</vt:lpstr>
      <vt:lpstr>ممنون از توجه شما   گردآورنده : ستایش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هوش مصنوعی</dc:title>
  <dc:creator>Navid Kankash</dc:creator>
  <cp:lastModifiedBy>Navid Kankash</cp:lastModifiedBy>
  <cp:revision>4</cp:revision>
  <dcterms:created xsi:type="dcterms:W3CDTF">2024-04-25T18:30:53Z</dcterms:created>
  <dcterms:modified xsi:type="dcterms:W3CDTF">2024-10-21T16:22:49Z</dcterms:modified>
</cp:coreProperties>
</file>